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2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3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67" r:id="rId3"/>
    <p:sldId id="298" r:id="rId4"/>
    <p:sldId id="307" r:id="rId5"/>
    <p:sldId id="309" r:id="rId6"/>
    <p:sldId id="311" r:id="rId7"/>
    <p:sldId id="318" r:id="rId8"/>
    <p:sldId id="313" r:id="rId9"/>
    <p:sldId id="289" r:id="rId10"/>
    <p:sldId id="290" r:id="rId11"/>
    <p:sldId id="270" r:id="rId12"/>
    <p:sldId id="292" r:id="rId13"/>
    <p:sldId id="271" r:id="rId14"/>
    <p:sldId id="272" r:id="rId15"/>
    <p:sldId id="310" r:id="rId16"/>
    <p:sldId id="312" r:id="rId17"/>
    <p:sldId id="314" r:id="rId18"/>
    <p:sldId id="315" r:id="rId19"/>
    <p:sldId id="316" r:id="rId20"/>
    <p:sldId id="299" r:id="rId21"/>
    <p:sldId id="273" r:id="rId22"/>
    <p:sldId id="306" r:id="rId23"/>
    <p:sldId id="275" r:id="rId24"/>
    <p:sldId id="317" r:id="rId25"/>
    <p:sldId id="259" r:id="rId26"/>
    <p:sldId id="261" r:id="rId27"/>
    <p:sldId id="276" r:id="rId28"/>
    <p:sldId id="260" r:id="rId29"/>
    <p:sldId id="264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5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2" d="100"/>
          <a:sy n="72" d="100"/>
        </p:scale>
        <p:origin x="10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latin typeface="Cambria" pitchFamily="18" charset="0"/>
            </a:rPr>
            <a:t>Outline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4ABF6334-C8A1-4311-B1B1-4541CDB76043}" type="presOf" srcId="{68807B2B-1830-44C8-830E-0CCBF9F78371}" destId="{6F2AC23C-06D7-41CF-89B2-9B9FD8B96D62}" srcOrd="0" destOrd="0" presId="urn:microsoft.com/office/officeart/2005/8/layout/vList2"/>
    <dgm:cxn modelId="{5D3F04BE-D7DB-4B98-854F-3E72906B28F9}" type="presOf" srcId="{D463F0F9-793E-41AD-A928-260342F4FA1B}" destId="{3387502E-6251-4EDC-BEE6-C8F4C59D7221}" srcOrd="0" destOrd="0" presId="urn:microsoft.com/office/officeart/2005/8/layout/vList2"/>
    <dgm:cxn modelId="{AC59D357-9C7B-44CA-BA55-2B2ADBD261F6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6BDA21B-8C13-499E-BC67-085911F3E7A4}" type="presOf" srcId="{D463F0F9-793E-41AD-A928-260342F4FA1B}" destId="{3387502E-6251-4EDC-BEE6-C8F4C59D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latin typeface="Cambria" pitchFamily="18" charset="0"/>
            </a:rPr>
            <a:t>Future Work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Y="27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9520D017-A7A9-43AE-BCCD-0C694FB42914}" type="presOf" srcId="{D463F0F9-793E-41AD-A928-260342F4FA1B}" destId="{3387502E-6251-4EDC-BEE6-C8F4C59D7221}" srcOrd="0" destOrd="0" presId="urn:microsoft.com/office/officeart/2005/8/layout/vList2"/>
    <dgm:cxn modelId="{7DFC2641-DE89-4C84-8415-10841E8A0CBD}" type="presOf" srcId="{68807B2B-1830-44C8-830E-0CCBF9F78371}" destId="{6F2AC23C-06D7-41CF-89B2-9B9FD8B96D62}" srcOrd="0" destOrd="0" presId="urn:microsoft.com/office/officeart/2005/8/layout/vList2"/>
    <dgm:cxn modelId="{55B865C4-C330-4910-B2E5-ADA563B08F1D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86EF110-6854-432C-AFBA-48A06D2B440E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latin typeface="Cambria" pitchFamily="18" charset="0"/>
            </a:rPr>
            <a:t>Conclusion</a:t>
          </a:r>
          <a:endParaRPr lang="en-US" sz="3600" b="1" dirty="0">
            <a:latin typeface="Cambria" pitchFamily="18" charset="0"/>
          </a:endParaRPr>
        </a:p>
      </dgm:t>
    </dgm:pt>
    <dgm:pt modelId="{DFAB451B-A058-44DD-9EFC-AAE2776140AF}" type="sibTrans" cxnId="{BA7B3A9B-9980-49FD-B391-2AFF64C07EE8}">
      <dgm:prSet/>
      <dgm:spPr/>
      <dgm:t>
        <a:bodyPr/>
        <a:lstStyle/>
        <a:p>
          <a:endParaRPr lang="en-US"/>
        </a:p>
      </dgm:t>
    </dgm:pt>
    <dgm:pt modelId="{F3B35492-22D9-4565-B858-B3400CDE147F}" type="parTrans" cxnId="{BA7B3A9B-9980-49FD-B391-2AFF64C07EE8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97EDA4-4D2F-4207-B904-C6F14FA58E82}" type="pres">
      <dgm:prSet presAssocID="{286EF110-6854-432C-AFBA-48A06D2B440E}" presName="parentText" presStyleLbl="node1" presStyleIdx="0" presStyleCnt="1" custScaleY="111104" custLinFactNeighborY="-36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B3A9B-9980-49FD-B391-2AFF64C07EE8}" srcId="{D463F0F9-793E-41AD-A928-260342F4FA1B}" destId="{286EF110-6854-432C-AFBA-48A06D2B440E}" srcOrd="0" destOrd="0" parTransId="{F3B35492-22D9-4565-B858-B3400CDE147F}" sibTransId="{DFAB451B-A058-44DD-9EFC-AAE2776140AF}"/>
    <dgm:cxn modelId="{25C4942C-7F96-41C7-A114-3A4D5E2BF929}" type="presOf" srcId="{D463F0F9-793E-41AD-A928-260342F4FA1B}" destId="{3387502E-6251-4EDC-BEE6-C8F4C59D7221}" srcOrd="0" destOrd="0" presId="urn:microsoft.com/office/officeart/2005/8/layout/vList2"/>
    <dgm:cxn modelId="{43719BC9-B8E3-470F-BB9B-9020E43AD977}" type="presOf" srcId="{286EF110-6854-432C-AFBA-48A06D2B440E}" destId="{9197EDA4-4D2F-4207-B904-C6F14FA58E82}" srcOrd="0" destOrd="0" presId="urn:microsoft.com/office/officeart/2005/8/layout/vList2"/>
    <dgm:cxn modelId="{C3855348-634F-4833-960A-AAE4DC426AC2}" type="presParOf" srcId="{3387502E-6251-4EDC-BEE6-C8F4C59D7221}" destId="{9197EDA4-4D2F-4207-B904-C6F14FA58E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latin typeface="Cambria" pitchFamily="18" charset="0"/>
            </a:rPr>
            <a:t>References</a:t>
          </a:r>
          <a:endParaRPr lang="en-US" sz="3600" b="1" dirty="0"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FCF05F5F-DBFA-40C8-A49B-166506A195D0}" type="presOf" srcId="{D463F0F9-793E-41AD-A928-260342F4FA1B}" destId="{3387502E-6251-4EDC-BEE6-C8F4C59D7221}" srcOrd="0" destOrd="0" presId="urn:microsoft.com/office/officeart/2005/8/layout/vList2"/>
    <dgm:cxn modelId="{341168D8-7726-4050-9245-6096F5129D71}" type="presOf" srcId="{68807B2B-1830-44C8-830E-0CCBF9F78371}" destId="{6F2AC23C-06D7-41CF-89B2-9B9FD8B96D62}" srcOrd="0" destOrd="0" presId="urn:microsoft.com/office/officeart/2005/8/layout/vList2"/>
    <dgm:cxn modelId="{1B524264-27FC-4E11-8DA1-E32418A76165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Background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1190" custLinFactNeighborY="-135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971882C8-1E42-41CD-AEBC-BBC915E5882F}" type="presOf" srcId="{D463F0F9-793E-41AD-A928-260342F4FA1B}" destId="{3387502E-6251-4EDC-BEE6-C8F4C59D7221}" srcOrd="0" destOrd="0" presId="urn:microsoft.com/office/officeart/2005/8/layout/vList2"/>
    <dgm:cxn modelId="{9DDED0FB-F303-4A51-ACAF-4B2581FA074D}" type="presOf" srcId="{68807B2B-1830-44C8-830E-0CCBF9F78371}" destId="{6F2AC23C-06D7-41CF-89B2-9B9FD8B96D62}" srcOrd="0" destOrd="0" presId="urn:microsoft.com/office/officeart/2005/8/layout/vList2"/>
    <dgm:cxn modelId="{06EFB916-5575-40CC-8333-E9CFB5AD0F03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Background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ScaleY="205773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014A95D1-D605-4FDE-AA4C-4F70BD7A8AE8}" type="presOf" srcId="{D463F0F9-793E-41AD-A928-260342F4FA1B}" destId="{3387502E-6251-4EDC-BEE6-C8F4C59D7221}" srcOrd="0" destOrd="0" presId="urn:microsoft.com/office/officeart/2005/8/layout/vList2"/>
    <dgm:cxn modelId="{3E5D87A1-EFA1-45AB-B9E8-A7DE041738C7}" type="presOf" srcId="{68807B2B-1830-44C8-830E-0CCBF9F78371}" destId="{6F2AC23C-06D7-41CF-89B2-9B9FD8B96D62}" srcOrd="0" destOrd="0" presId="urn:microsoft.com/office/officeart/2005/8/layout/vList2"/>
    <dgm:cxn modelId="{E75B6A1D-4043-4C0D-9762-614113186911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A3E3549-597D-4396-8F26-FECE220BA37B}" type="presOf" srcId="{D463F0F9-793E-41AD-A928-260342F4FA1B}" destId="{3387502E-6251-4EDC-BEE6-C8F4C59D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03421ED-8D83-4C2E-B974-8AF6652800DE}" type="presOf" srcId="{D463F0F9-793E-41AD-A928-260342F4FA1B}" destId="{3387502E-6251-4EDC-BEE6-C8F4C59D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F62755B-5B44-4134-936E-A4C78065D250}" type="presOf" srcId="{D463F0F9-793E-41AD-A928-260342F4FA1B}" destId="{3387502E-6251-4EDC-BEE6-C8F4C59D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807B2B-1830-44C8-830E-0CCBF9F78371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3600" b="1" dirty="0" smtClean="0">
              <a:solidFill>
                <a:schemeClr val="bg1"/>
              </a:solidFill>
              <a:latin typeface="Cambria" pitchFamily="18" charset="0"/>
            </a:rPr>
            <a:t>    Experiment Setup	</a:t>
          </a:r>
          <a:endParaRPr lang="en-US" sz="3600" b="1" dirty="0">
            <a:solidFill>
              <a:schemeClr val="bg1"/>
            </a:solidFill>
            <a:latin typeface="Cambria" pitchFamily="18" charset="0"/>
          </a:endParaRPr>
        </a:p>
      </dgm:t>
    </dgm:pt>
    <dgm:pt modelId="{5F72518F-A604-4C00-8065-A440C255048D}" type="parTrans" cxnId="{39A5F5DF-EB9C-4498-8EF8-840E8ECDE513}">
      <dgm:prSet/>
      <dgm:spPr/>
      <dgm:t>
        <a:bodyPr/>
        <a:lstStyle/>
        <a:p>
          <a:endParaRPr lang="en-US"/>
        </a:p>
      </dgm:t>
    </dgm:pt>
    <dgm:pt modelId="{A6A0ED57-043D-48E3-B323-A1DBF7FB1842}" type="sibTrans" cxnId="{39A5F5DF-EB9C-4498-8EF8-840E8ECDE513}">
      <dgm:prSet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AC23C-06D7-41CF-89B2-9B9FD8B96D62}" type="pres">
      <dgm:prSet presAssocID="{68807B2B-1830-44C8-830E-0CCBF9F78371}" presName="parentText" presStyleLbl="node1" presStyleIdx="0" presStyleCnt="1" custLinFactNeighborX="-2778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5F5DF-EB9C-4498-8EF8-840E8ECDE513}" srcId="{D463F0F9-793E-41AD-A928-260342F4FA1B}" destId="{68807B2B-1830-44C8-830E-0CCBF9F78371}" srcOrd="0" destOrd="0" parTransId="{5F72518F-A604-4C00-8065-A440C255048D}" sibTransId="{A6A0ED57-043D-48E3-B323-A1DBF7FB1842}"/>
    <dgm:cxn modelId="{2DB67204-078C-43F3-8538-41BD54C5693C}" type="presOf" srcId="{D463F0F9-793E-41AD-A928-260342F4FA1B}" destId="{3387502E-6251-4EDC-BEE6-C8F4C59D7221}" srcOrd="0" destOrd="0" presId="urn:microsoft.com/office/officeart/2005/8/layout/vList2"/>
    <dgm:cxn modelId="{81225FF1-2AAB-4375-99E6-8968E06F69EE}" type="presOf" srcId="{68807B2B-1830-44C8-830E-0CCBF9F78371}" destId="{6F2AC23C-06D7-41CF-89B2-9B9FD8B96D62}" srcOrd="0" destOrd="0" presId="urn:microsoft.com/office/officeart/2005/8/layout/vList2"/>
    <dgm:cxn modelId="{FB5587F9-731F-4DF6-B77D-ADD1774ED691}" type="presParOf" srcId="{3387502E-6251-4EDC-BEE6-C8F4C59D7221}" destId="{6F2AC23C-06D7-41CF-89B2-9B9FD8B96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3753CC9-670B-4A63-B343-C444DDCA4A5E}" type="presOf" srcId="{D463F0F9-793E-41AD-A928-260342F4FA1B}" destId="{3387502E-6251-4EDC-BEE6-C8F4C59D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63F0F9-793E-41AD-A928-260342F4FA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87502E-6251-4EDC-BEE6-C8F4C59D7221}" type="pres">
      <dgm:prSet presAssocID="{D463F0F9-793E-41AD-A928-260342F4FA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BD32152-BA4C-4760-828A-1DA508DA2A3F}" type="presOf" srcId="{D463F0F9-793E-41AD-A928-260342F4FA1B}" destId="{3387502E-6251-4EDC-BEE6-C8F4C59D72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27EAF-BFAC-4F8D-95BA-240EAFFAD2FD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91C3A-A176-43ED-94CB-EBE424B4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4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91C3A-A176-43ED-94CB-EBE424B4C9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2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9248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895600"/>
            <a:ext cx="472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32585D-CA7B-45AD-9ADE-89E1F8A243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icture 8" descr="SGCOE V 158 28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810000" cy="30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8CF8D-E996-475F-B235-A2ECF341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5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138AD-5748-4838-9C8D-03BDF5939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4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3083D-6E58-43E8-AB17-D4A0FE57C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01CE4-6675-4714-9093-2EA77AFD8B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0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618F9-2BE3-4D24-B795-0A57FE3A6C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8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8DFEB-D711-41BB-BAE8-64DB1DF3DF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7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32BDD-5886-4908-9E34-794EDF13B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F9518-4545-41A9-8A9C-AF74A799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EDAA3-BA13-4AFA-AABB-4E789174E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1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4B3E1-A74B-4C8B-8901-1E9E9AF226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GCOE V 158 28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11430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June 28,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E17EE4-5601-46BF-B4DB-1E0F0C1798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3200">
          <a:solidFill>
            <a:srgbClr val="00068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800">
          <a:solidFill>
            <a:srgbClr val="00068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2400">
          <a:solidFill>
            <a:srgbClr val="00068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000">
          <a:solidFill>
            <a:srgbClr val="00068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9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3dsocbench.ece.wisc.edu/" TargetMode="External"/><Relationship Id="rId2" Type="http://schemas.openxmlformats.org/officeDocument/2006/relationships/hyperlink" Target="http://itc02socbenchm.pratt.duke.ed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82575"/>
            <a:ext cx="8077200" cy="1470025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SoC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TAM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Design to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Minimize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Test Application Time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581400"/>
            <a:ext cx="5486400" cy="2286000"/>
          </a:xfrm>
        </p:spPr>
        <p:txBody>
          <a:bodyPr/>
          <a:lstStyle/>
          <a:p>
            <a:pPr algn="r"/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 Advisor </a:t>
            </a:r>
          </a:p>
          <a:p>
            <a:pPr algn="r"/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Dr. </a:t>
            </a:r>
            <a:r>
              <a:rPr lang="en-US" sz="2200" dirty="0" err="1" smtClean="0">
                <a:solidFill>
                  <a:srgbClr val="002060"/>
                </a:solidFill>
                <a:latin typeface="Cambria" pitchFamily="18" charset="0"/>
              </a:rPr>
              <a:t>Vishwani</a:t>
            </a:r>
            <a:r>
              <a:rPr lang="en-US" sz="2200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D. </a:t>
            </a:r>
            <a:r>
              <a:rPr lang="en-US" sz="2200" dirty="0" err="1" smtClean="0">
                <a:solidFill>
                  <a:srgbClr val="002060"/>
                </a:solidFill>
                <a:latin typeface="Cambria" pitchFamily="18" charset="0"/>
              </a:rPr>
              <a:t>Agrawal</a:t>
            </a:r>
            <a:endParaRPr lang="en-US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r"/>
            <a:endParaRPr lang="en-US" sz="22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r"/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Committee Members </a:t>
            </a:r>
          </a:p>
          <a:p>
            <a:pPr algn="r"/>
            <a:r>
              <a:rPr lang="en-US" sz="2200" dirty="0">
                <a:solidFill>
                  <a:srgbClr val="002060"/>
                </a:solidFill>
                <a:latin typeface="Cambria" pitchFamily="18" charset="0"/>
              </a:rPr>
              <a:t>Dr. Victor P. </a:t>
            </a:r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Nelson, </a:t>
            </a:r>
            <a:r>
              <a:rPr lang="en-US" sz="2200" dirty="0">
                <a:solidFill>
                  <a:srgbClr val="002060"/>
                </a:solidFill>
                <a:latin typeface="Cambria" pitchFamily="18" charset="0"/>
              </a:rPr>
              <a:t>Dr</a:t>
            </a:r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. Adit D. Singh </a:t>
            </a: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1471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200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20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2332342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Master’s Project Defense</a:t>
            </a:r>
          </a:p>
          <a:p>
            <a:pPr algn="r"/>
            <a:r>
              <a:rPr lang="en-US" sz="2200" dirty="0" smtClean="0">
                <a:solidFill>
                  <a:srgbClr val="002060"/>
                </a:solidFill>
                <a:latin typeface="Cambria" pitchFamily="18" charset="0"/>
              </a:rPr>
              <a:t>  H</a:t>
            </a:r>
            <a:r>
              <a:rPr lang="en-US" altLang="zh-CN" sz="2200" dirty="0" smtClean="0">
                <a:solidFill>
                  <a:srgbClr val="002060"/>
                </a:solidFill>
                <a:latin typeface="Cambria" pitchFamily="18" charset="0"/>
              </a:rPr>
              <a:t>uiting Zhang	</a:t>
            </a:r>
            <a:endParaRPr lang="en-US" sz="220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10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80999" y="1523999"/>
            <a:ext cx="13303741" cy="4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685799" y="1447799"/>
            <a:ext cx="144260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47" name="Group 46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48" name="Rounded Rectangle 47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Sessionless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 Test Scheduling)</a:t>
              </a:r>
            </a:p>
          </p:txBody>
        </p:sp>
      </p:grpSp>
      <p:sp>
        <p:nvSpPr>
          <p:cNvPr id="50" name="Rectangle 49"/>
          <p:cNvSpPr/>
          <p:nvPr/>
        </p:nvSpPr>
        <p:spPr>
          <a:xfrm>
            <a:off x="609600" y="5740803"/>
            <a:ext cx="8686800" cy="45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Each pin choice corresponds to different TAM pins numbers</a:t>
            </a:r>
            <a:endParaRPr lang="en-US" altLang="zh-CN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914400" y="1187568"/>
            <a:ext cx="106970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094680"/>
              </p:ext>
            </p:extLst>
          </p:nvPr>
        </p:nvGraphicFramePr>
        <p:xfrm>
          <a:off x="914400" y="1187568"/>
          <a:ext cx="7506044" cy="4146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3" imgW="4165600" imgH="2133600" progId="Equation.DSMT4">
                  <p:embed/>
                </p:oleObj>
              </mc:Choice>
              <mc:Fallback>
                <p:oleObj name="Equation" r:id="rId3" imgW="4165600" imgH="2133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87568"/>
                        <a:ext cx="7506044" cy="4146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1196229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This </a:t>
            </a: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is the objective 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function of MILP</a:t>
            </a:r>
            <a:endParaRPr lang="zh-CN" alt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1371600"/>
            <a:ext cx="6096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71309371"/>
              </p:ext>
            </p:extLst>
          </p:nvPr>
        </p:nvGraphicFramePr>
        <p:xfrm>
          <a:off x="457200" y="274638"/>
          <a:ext cx="8229600" cy="56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90800" y="105504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ambria" panose="02040503050406030204" pitchFamily="18" charset="0"/>
              </a:rPr>
              <a:t>            </a:t>
            </a:r>
            <a:endParaRPr lang="en-US" sz="2800" b="1" dirty="0"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11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1481137"/>
            <a:ext cx="152719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219199" y="1645917"/>
            <a:ext cx="1736401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68312" y="1096641"/>
            <a:ext cx="148230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609599" y="1000174"/>
            <a:ext cx="161334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546612"/>
              </p:ext>
            </p:extLst>
          </p:nvPr>
        </p:nvGraphicFramePr>
        <p:xfrm>
          <a:off x="1219198" y="1535449"/>
          <a:ext cx="6248401" cy="3886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8" imgW="3365500" imgH="2095500" progId="Equation.DSMT4">
                  <p:embed/>
                </p:oleObj>
              </mc:Choice>
              <mc:Fallback>
                <p:oleObj name="Equation" r:id="rId8" imgW="3365500" imgH="20955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198" y="1535449"/>
                        <a:ext cx="6248401" cy="38868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34" name="Rounded Rectangle 33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Sessionless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 Test Scheduling)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228600" y="5520969"/>
            <a:ext cx="1165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λL</a:t>
            </a:r>
            <a:r>
              <a:rPr lang="en-US" altLang="zh-CN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is the TAT of </a:t>
            </a:r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longest </a:t>
            </a: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possible test schedule</a:t>
            </a:r>
            <a:b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altLang="zh-CN" dirty="0">
              <a:solidFill>
                <a:schemeClr val="accent6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4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12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95385" y="5105400"/>
            <a:ext cx="4487101" cy="855850"/>
            <a:chOff x="571500" y="5087750"/>
            <a:chExt cx="4487101" cy="855850"/>
          </a:xfrm>
        </p:grpSpPr>
        <p:sp>
          <p:nvSpPr>
            <p:cNvPr id="10" name="Rectangle 9"/>
            <p:cNvSpPr/>
            <p:nvPr/>
          </p:nvSpPr>
          <p:spPr>
            <a:xfrm>
              <a:off x="571500" y="5181599"/>
              <a:ext cx="952500" cy="3810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t1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800" y="55626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t2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828800" y="5181599"/>
              <a:ext cx="1371600" cy="152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286000" y="5181599"/>
              <a:ext cx="914400" cy="533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5087750"/>
              <a:ext cx="18582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When two tests overlaps</a:t>
              </a:r>
              <a:endParaRPr lang="zh-CN" altLang="en-US" sz="1200" dirty="0"/>
            </a:p>
          </p:txBody>
        </p:sp>
      </p:grp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31787" y="1142999"/>
            <a:ext cx="138808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449262" y="1320122"/>
            <a:ext cx="125116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71868"/>
              </p:ext>
            </p:extLst>
          </p:nvPr>
        </p:nvGraphicFramePr>
        <p:xfrm>
          <a:off x="861173" y="1641810"/>
          <a:ext cx="7364504" cy="1499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3365500" imgH="685800" progId="Equation.DSMT4">
                  <p:embed/>
                </p:oleObj>
              </mc:Choice>
              <mc:Fallback>
                <p:oleObj name="Equation" r:id="rId3" imgW="336550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73" y="1641810"/>
                        <a:ext cx="7364504" cy="1499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24" name="Rounded Rectangle 23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Sessionless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 Test Scheduling)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8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09126056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13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3400" y="2133599"/>
            <a:ext cx="103366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70549"/>
              </p:ext>
            </p:extLst>
          </p:nvPr>
        </p:nvGraphicFramePr>
        <p:xfrm>
          <a:off x="838200" y="1430779"/>
          <a:ext cx="710591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8" imgW="3505200" imgH="1168400" progId="Equation.DSMT4">
                  <p:embed/>
                </p:oleObj>
              </mc:Choice>
              <mc:Fallback>
                <p:oleObj name="Equation" r:id="rId8" imgW="3505200" imgH="1168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30779"/>
                        <a:ext cx="7105910" cy="2362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12" name="Rounded Rectangle 11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Sessionless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 Test Scheduling)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11499" y="4167695"/>
            <a:ext cx="6959312" cy="1150072"/>
            <a:chOff x="895385" y="4811178"/>
            <a:chExt cx="6959312" cy="1150072"/>
          </a:xfrm>
        </p:grpSpPr>
        <p:sp>
          <p:nvSpPr>
            <p:cNvPr id="15" name="Rectangle 14"/>
            <p:cNvSpPr/>
            <p:nvPr/>
          </p:nvSpPr>
          <p:spPr>
            <a:xfrm>
              <a:off x="895385" y="5199249"/>
              <a:ext cx="952500" cy="3810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t1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90685" y="558025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t2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2152685" y="5199249"/>
              <a:ext cx="1371600" cy="152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609885" y="5199249"/>
              <a:ext cx="914400" cy="533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3810000" y="4953000"/>
              <a:ext cx="4044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Eg</a:t>
              </a:r>
              <a:r>
                <a:rPr lang="en-US" altLang="zh-CN" dirty="0" smtClean="0"/>
                <a:t>. P(t2,t1)+</a:t>
              </a:r>
              <a:r>
                <a:rPr lang="en-US" altLang="zh-CN" dirty="0"/>
                <a:t> </a:t>
              </a:r>
              <a:r>
                <a:rPr lang="en-US" altLang="zh-CN" dirty="0" smtClean="0"/>
                <a:t>P(t2,t3)+ p(t2)&lt;=</a:t>
              </a:r>
              <a:r>
                <a:rPr lang="en-US" altLang="zh-CN" dirty="0" err="1" smtClean="0"/>
                <a:t>Pbound</a:t>
              </a:r>
              <a:endParaRPr lang="zh-CN" alt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00185" y="4811178"/>
              <a:ext cx="952500" cy="3810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t3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-190500" y="5441636"/>
            <a:ext cx="11658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Constant power model is used for simplicity, peak power is used to</a:t>
            </a:r>
          </a:p>
          <a:p>
            <a:pPr lvl="2">
              <a:lnSpc>
                <a:spcPct val="150000"/>
              </a:lnSpc>
            </a:pPr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guarantee the accuracy, but somewhat make this design pessimistic 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US" altLang="zh-CN" dirty="0">
              <a:solidFill>
                <a:schemeClr val="accent6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8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92929357"/>
              </p:ext>
            </p:extLst>
          </p:nvPr>
        </p:nvGraphicFramePr>
        <p:xfrm>
          <a:off x="457200" y="274638"/>
          <a:ext cx="8229600" cy="6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32305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Cambria" panose="02040503050406030204" pitchFamily="18" charset="0"/>
              </a:rPr>
              <a:t>        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14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8743" y="2209799"/>
            <a:ext cx="194469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533399"/>
            <a:ext cx="99471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28599" y="670185"/>
            <a:ext cx="1074514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91277" y="4954180"/>
            <a:ext cx="711614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λp</a:t>
            </a:r>
            <a:r>
              <a:rPr lang="en-US" altLang="zh-CN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is the TAT of the longest possible test schedule</a:t>
            </a:r>
            <a:b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altLang="zh-CN" dirty="0">
              <a:solidFill>
                <a:schemeClr val="accent6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17" name="Rounded Rectangle 16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Sessionless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 Test Scheduling)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838199" y="2227264"/>
            <a:ext cx="1747554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941304"/>
              </p:ext>
            </p:extLst>
          </p:nvPr>
        </p:nvGraphicFramePr>
        <p:xfrm>
          <a:off x="1066799" y="1389845"/>
          <a:ext cx="7781543" cy="3191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8" imgW="3784600" imgH="1435100" progId="Equation.DSMT4">
                  <p:embed/>
                </p:oleObj>
              </mc:Choice>
              <mc:Fallback>
                <p:oleObj name="Equation" r:id="rId8" imgW="3784600" imgH="14351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1389845"/>
                        <a:ext cx="7781543" cy="31918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670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3000" y="2209799"/>
            <a:ext cx="97616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2421730"/>
            <a:ext cx="145517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15" name="Rounded Rectangle 14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Sessionless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 Test Scheduling)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7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14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1143000" y="1676399"/>
            <a:ext cx="149961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548700"/>
              </p:ext>
            </p:extLst>
          </p:nvPr>
        </p:nvGraphicFramePr>
        <p:xfrm>
          <a:off x="1142999" y="1447800"/>
          <a:ext cx="746953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3" imgW="3810000" imgH="1435100" progId="Equation.DSMT4">
                  <p:embed/>
                </p:oleObj>
              </mc:Choice>
              <mc:Fallback>
                <p:oleObj name="Equation" r:id="rId3" imgW="3810000" imgH="14351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1447800"/>
                        <a:ext cx="7469533" cy="304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97294" y="4851060"/>
            <a:ext cx="7241441" cy="1150072"/>
            <a:chOff x="897294" y="4851060"/>
            <a:chExt cx="7241441" cy="1150072"/>
          </a:xfrm>
        </p:grpSpPr>
        <p:sp>
          <p:nvSpPr>
            <p:cNvPr id="19" name="Rectangle 18"/>
            <p:cNvSpPr/>
            <p:nvPr/>
          </p:nvSpPr>
          <p:spPr>
            <a:xfrm>
              <a:off x="897294" y="5239131"/>
              <a:ext cx="952500" cy="3810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t1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92594" y="5620132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t2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2154594" y="5239131"/>
              <a:ext cx="1371600" cy="152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611794" y="5239131"/>
              <a:ext cx="914400" cy="533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811909" y="4992882"/>
              <a:ext cx="4326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/>
                <a:t>Eg</a:t>
              </a:r>
              <a:r>
                <a:rPr lang="en-US" altLang="zh-CN" dirty="0" smtClean="0"/>
                <a:t>. W(t2,t1)+</a:t>
              </a:r>
              <a:r>
                <a:rPr lang="en-US" altLang="zh-CN" dirty="0"/>
                <a:t> </a:t>
              </a:r>
              <a:r>
                <a:rPr lang="en-US" altLang="zh-CN" dirty="0" smtClean="0"/>
                <a:t>W(t2,t3)+ W(t2)&lt;=</a:t>
              </a:r>
              <a:r>
                <a:rPr lang="en-US" altLang="zh-CN" dirty="0" err="1" smtClean="0"/>
                <a:t>Wbound</a:t>
              </a:r>
              <a:endParaRPr lang="zh-CN" alt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02094" y="4851060"/>
              <a:ext cx="952500" cy="3810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t3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27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Sessionless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 Test Scheduling)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685800" y="2428726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231F20"/>
                </a:solidFill>
                <a:latin typeface="CMR10"/>
              </a:rPr>
              <a:t/>
            </a:r>
            <a:br>
              <a:rPr lang="en-US" altLang="zh-CN" dirty="0">
                <a:solidFill>
                  <a:srgbClr val="231F20"/>
                </a:solidFill>
                <a:latin typeface="CMR10"/>
              </a:rPr>
            </a:br>
            <a:r>
              <a:rPr lang="en-US" altLang="zh-CN" dirty="0">
                <a:solidFill>
                  <a:srgbClr val="231F20"/>
                </a:solidFill>
                <a:latin typeface="CMR10"/>
              </a:rPr>
              <a:t/>
            </a:r>
            <a:br>
              <a:rPr lang="en-US" altLang="zh-CN" dirty="0">
                <a:solidFill>
                  <a:srgbClr val="231F20"/>
                </a:solidFill>
                <a:latin typeface="CMR10"/>
              </a:rPr>
            </a:br>
            <a:endParaRPr lang="zh-CN" altLang="en-US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72440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8600" y="1612125"/>
            <a:ext cx="213803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294755"/>
            <a:ext cx="4181475" cy="2711593"/>
          </a:xfrm>
          <a:prstGeom prst="rect">
            <a:avLst/>
          </a:prstGeom>
        </p:spPr>
      </p:pic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10681" y="4822948"/>
            <a:ext cx="2203737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8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15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-179865" y="4538630"/>
            <a:ext cx="1466563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631510"/>
              </p:ext>
            </p:extLst>
          </p:nvPr>
        </p:nvGraphicFramePr>
        <p:xfrm>
          <a:off x="200025" y="4461126"/>
          <a:ext cx="8686800" cy="132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4" imgW="5626100" imgH="736600" progId="Equation.DSMT4">
                  <p:embed/>
                </p:oleObj>
              </mc:Choice>
              <mc:Fallback>
                <p:oleObj name="Equation" r:id="rId4" imgW="5626100" imgH="736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4461126"/>
                        <a:ext cx="8686800" cy="13287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34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(Session-based Test Scheduling)</a:t>
              </a:r>
            </a:p>
          </p:txBody>
        </p:sp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59105" y="1828799"/>
            <a:ext cx="208483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073245"/>
              </p:ext>
            </p:extLst>
          </p:nvPr>
        </p:nvGraphicFramePr>
        <p:xfrm>
          <a:off x="695325" y="1600200"/>
          <a:ext cx="76962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3" imgW="2870200" imgH="1117600" progId="Equation.DSMT4">
                  <p:embed/>
                </p:oleObj>
              </mc:Choice>
              <mc:Fallback>
                <p:oleObj name="Equation" r:id="rId3" imgW="2870200" imgH="1117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600200"/>
                        <a:ext cx="7696200" cy="289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16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228600" y="4774534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</a:rPr>
              <a:t>The decision variable ‘final’ contains 4 variables, which</a:t>
            </a:r>
          </a:p>
          <a:p>
            <a:pPr lvl="2">
              <a:lnSpc>
                <a:spcPct val="150000"/>
              </a:lnSpc>
            </a:pPr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</a:rPr>
              <a:t>    makes </a:t>
            </a: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</a:rPr>
              <a:t>the session-based Test scheduling a very slow process</a:t>
            </a:r>
          </a:p>
        </p:txBody>
      </p:sp>
    </p:spTree>
    <p:extLst>
      <p:ext uri="{BB962C8B-B14F-4D97-AF65-F5344CB8AC3E}">
        <p14:creationId xmlns:p14="http://schemas.microsoft.com/office/powerpoint/2010/main" val="30495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82611" y="1600199"/>
            <a:ext cx="170627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702013"/>
              </p:ext>
            </p:extLst>
          </p:nvPr>
        </p:nvGraphicFramePr>
        <p:xfrm>
          <a:off x="582612" y="1600200"/>
          <a:ext cx="8062066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3" imgW="4013200" imgH="1943100" progId="Equation.DSMT4">
                  <p:embed/>
                </p:oleObj>
              </mc:Choice>
              <mc:Fallback>
                <p:oleObj name="Equation" r:id="rId3" imgW="4013200" imgH="1943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" y="1600200"/>
                        <a:ext cx="8062066" cy="419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9" name="Rounded Rectangle 8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(Session-based Test Scheduling)</a:t>
              </a:r>
            </a:p>
          </p:txBody>
        </p:sp>
      </p:grpSp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17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93777" y="2590799"/>
            <a:ext cx="85095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0999" y="2895600"/>
            <a:ext cx="1102124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127185"/>
              </p:ext>
            </p:extLst>
          </p:nvPr>
        </p:nvGraphicFramePr>
        <p:xfrm>
          <a:off x="428625" y="1445765"/>
          <a:ext cx="8118755" cy="2946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3" imgW="3060700" imgH="1130300" progId="Equation.DSMT4">
                  <p:embed/>
                </p:oleObj>
              </mc:Choice>
              <mc:Fallback>
                <p:oleObj name="Equation" r:id="rId3" imgW="3060700" imgH="1130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445765"/>
                        <a:ext cx="8118755" cy="2946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13" name="Rounded Rectangle 12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MILP (Session-based Test Scheduling)</a:t>
              </a:r>
            </a:p>
          </p:txBody>
        </p:sp>
      </p:grpSp>
      <p:sp>
        <p:nvSpPr>
          <p:cNvPr id="15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18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86156" y="4583436"/>
            <a:ext cx="7982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</a:rPr>
              <a:t>Overlap of tests in session-based algorithm means the start time of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itchFamily="18" charset="0"/>
              </a:rPr>
              <a:t>   tests is the same</a:t>
            </a:r>
            <a:endParaRPr lang="en-US" altLang="zh-CN" dirty="0">
              <a:solidFill>
                <a:schemeClr val="accent6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64628594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Background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IEEE 1500 Overview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Hardware Constraint of </a:t>
            </a:r>
            <a:r>
              <a:rPr lang="en-US" sz="2000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 testing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MILP Formulation (session-less and session-based)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Benchmark Introduction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Results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Limitation, future work, and conclusion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References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1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30316394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20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93758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581D"/>
              </a:buClr>
            </a:pPr>
            <a:r>
              <a:rPr lang="en-US" sz="2200" b="1" dirty="0" smtClean="0">
                <a:solidFill>
                  <a:srgbClr val="002060"/>
                </a:solidFill>
                <a:latin typeface="Cambria" pitchFamily="18" charset="0"/>
              </a:rPr>
              <a:t>  </a:t>
            </a:r>
            <a:endParaRPr lang="en-US" sz="22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3962" y="1485900"/>
            <a:ext cx="6696075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7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21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66737" y="152400"/>
            <a:ext cx="8229600" cy="936000"/>
            <a:chOff x="0" y="8562"/>
            <a:chExt cx="8229600" cy="936000"/>
          </a:xfrm>
        </p:grpSpPr>
        <p:sp>
          <p:nvSpPr>
            <p:cNvPr id="19" name="Rounded Rectangle 18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      Results_case1	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566737" y="5410200"/>
            <a:ext cx="75104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DVFS_N/DVFS_Y refer to scheduling Without/With DVFS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Same naming scheme applies to TAM_N/TAM_Y </a:t>
            </a: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CN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altLang="zh-CN" dirty="0">
              <a:solidFill>
                <a:schemeClr val="accent6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5" y="1523999"/>
            <a:ext cx="6457950" cy="384050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4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34336485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342965"/>
            <a:ext cx="2133600" cy="37851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22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3758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581D"/>
              </a:buClr>
            </a:pPr>
            <a:endParaRPr lang="en-US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Clr>
                <a:srgbClr val="FF581D"/>
              </a:buClr>
            </a:pPr>
            <a:endParaRPr lang="en-US" sz="2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362575"/>
            <a:ext cx="8229600" cy="936000"/>
            <a:chOff x="0" y="8562"/>
            <a:chExt cx="8229600" cy="936000"/>
          </a:xfrm>
        </p:grpSpPr>
        <p:sp>
          <p:nvSpPr>
            <p:cNvPr id="18" name="Rounded Rectangle 17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      Results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_case2</a:t>
              </a: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	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1905000"/>
            <a:ext cx="6262687" cy="3886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25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29310996"/>
              </p:ext>
            </p:extLst>
          </p:nvPr>
        </p:nvGraphicFramePr>
        <p:xfrm>
          <a:off x="457200" y="2286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23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5800" y="362575"/>
            <a:ext cx="8229600" cy="936000"/>
            <a:chOff x="0" y="8562"/>
            <a:chExt cx="8229600" cy="93600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      Results_</a:t>
              </a:r>
              <a:r>
                <a:rPr lang="en-US" altLang="zh-CN" sz="3600" b="1" dirty="0">
                  <a:solidFill>
                    <a:schemeClr val="bg1"/>
                  </a:solidFill>
                  <a:latin typeface="Cambria" pitchFamily="18" charset="0"/>
                </a:rPr>
                <a:t>_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case3</a:t>
              </a: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	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5000" y="1578981"/>
            <a:ext cx="5438775" cy="46205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7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5800" y="362575"/>
            <a:ext cx="8229600" cy="936000"/>
            <a:chOff x="0" y="8562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      Results_</a:t>
              </a:r>
              <a:r>
                <a:rPr lang="en-US" altLang="zh-CN" sz="3600" b="1" dirty="0">
                  <a:solidFill>
                    <a:schemeClr val="bg1"/>
                  </a:solidFill>
                  <a:latin typeface="Cambria" pitchFamily="18" charset="0"/>
                </a:rPr>
                <a:t>_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case4</a:t>
              </a: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	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55061"/>
            <a:ext cx="4876800" cy="38100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" y="5504646"/>
            <a:ext cx="8021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Reference work doesn’t consider hardware compatibility, Voltage Island and TAM </a:t>
            </a:r>
            <a:r>
              <a:rPr lang="en-US" altLang="zh-CN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bounds!</a:t>
            </a:r>
            <a:endParaRPr lang="en-US" altLang="zh-CN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23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1771134"/>
            <a:ext cx="30023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Compatibility file of d695</a:t>
            </a:r>
          </a:p>
          <a:p>
            <a:r>
              <a:rPr lang="en-US" altLang="zh-CN" dirty="0" smtClean="0"/>
              <a:t>	1 1 4 5</a:t>
            </a:r>
          </a:p>
          <a:p>
            <a:r>
              <a:rPr lang="en-US" altLang="zh-CN" dirty="0" smtClean="0"/>
              <a:t>	2 2 3 6 9</a:t>
            </a:r>
          </a:p>
          <a:p>
            <a:r>
              <a:rPr lang="en-US" altLang="zh-CN" dirty="0" smtClean="0"/>
              <a:t>	3 2 3 6 9</a:t>
            </a:r>
          </a:p>
          <a:p>
            <a:r>
              <a:rPr lang="en-US" altLang="zh-CN" dirty="0" smtClean="0"/>
              <a:t>	4 1 4 5</a:t>
            </a:r>
          </a:p>
          <a:p>
            <a:r>
              <a:rPr lang="en-US" altLang="zh-CN" dirty="0" smtClean="0"/>
              <a:t>	5 1 5 4</a:t>
            </a:r>
          </a:p>
          <a:p>
            <a:r>
              <a:rPr lang="en-US" altLang="zh-CN" dirty="0" smtClean="0"/>
              <a:t>	6 2 3 9</a:t>
            </a:r>
          </a:p>
          <a:p>
            <a:r>
              <a:rPr lang="en-US" altLang="zh-CN" dirty="0" smtClean="0"/>
              <a:t>	7 7 8</a:t>
            </a:r>
          </a:p>
          <a:p>
            <a:r>
              <a:rPr lang="en-US" altLang="zh-CN" dirty="0" smtClean="0"/>
              <a:t>	8 7 8</a:t>
            </a:r>
          </a:p>
          <a:p>
            <a:r>
              <a:rPr lang="en-US" altLang="zh-CN" dirty="0" smtClean="0"/>
              <a:t>	9 2 3 6 9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34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11585203"/>
              </p:ext>
            </p:extLst>
          </p:nvPr>
        </p:nvGraphicFramePr>
        <p:xfrm>
          <a:off x="457200" y="26099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</a:rPr>
              <a:pPr algn="ctr"/>
              <a:t>25</a:t>
            </a:fld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800" y="362575"/>
            <a:ext cx="8229600" cy="936000"/>
            <a:chOff x="0" y="8562"/>
            <a:chExt cx="8229600" cy="936000"/>
          </a:xfrm>
        </p:grpSpPr>
        <p:sp>
          <p:nvSpPr>
            <p:cNvPr id="10" name="Rounded Rectangle 9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      Results_</a:t>
              </a:r>
              <a:r>
                <a:rPr lang="en-US" altLang="zh-CN" sz="3600" b="1" dirty="0">
                  <a:solidFill>
                    <a:schemeClr val="bg1"/>
                  </a:solidFill>
                  <a:latin typeface="Cambria" pitchFamily="18" charset="0"/>
                </a:rPr>
                <a:t>_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Cambria" pitchFamily="18" charset="0"/>
                </a:rPr>
                <a:t>case5</a:t>
              </a: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	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6400" y="1604998"/>
            <a:ext cx="6124575" cy="411000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46242" y="581917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WHY?</a:t>
            </a:r>
            <a:endParaRPr lang="zh-CN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72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191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Cambria" panose="02040503050406030204" pitchFamily="18" charset="0"/>
              </a:rPr>
              <a:t>In this work, </a:t>
            </a:r>
            <a:r>
              <a:rPr lang="en-US" sz="2000" dirty="0" err="1" smtClean="0">
                <a:latin typeface="Cambria" panose="02040503050406030204" pitchFamily="18" charset="0"/>
              </a:rPr>
              <a:t>SoC</a:t>
            </a:r>
            <a:r>
              <a:rPr lang="en-US" sz="2000" dirty="0" smtClean="0">
                <a:latin typeface="Cambria" panose="02040503050406030204" pitchFamily="18" charset="0"/>
              </a:rPr>
              <a:t> hierarchy is not considered. In real </a:t>
            </a:r>
            <a:r>
              <a:rPr lang="en-US" sz="2000" dirty="0" err="1" smtClean="0">
                <a:latin typeface="Cambria" panose="02040503050406030204" pitchFamily="18" charset="0"/>
              </a:rPr>
              <a:t>SoC</a:t>
            </a:r>
            <a:r>
              <a:rPr lang="en-US" sz="2000" dirty="0" smtClean="0">
                <a:latin typeface="Cambria" panose="02040503050406030204" pitchFamily="18" charset="0"/>
              </a:rPr>
              <a:t>, TAM allocation between parent cell and children cell are more difficult.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mbria" panose="02040503050406030204" pitchFamily="18" charset="0"/>
              </a:rPr>
              <a:t>ITC’02, the most universally adopted </a:t>
            </a:r>
            <a:r>
              <a:rPr lang="en-US" sz="2000" dirty="0" err="1">
                <a:latin typeface="Cambria" panose="02040503050406030204" pitchFamily="18" charset="0"/>
              </a:rPr>
              <a:t>SoC</a:t>
            </a:r>
            <a:r>
              <a:rPr lang="en-US" sz="2000" dirty="0">
                <a:latin typeface="Cambria" panose="02040503050406030204" pitchFamily="18" charset="0"/>
              </a:rPr>
              <a:t> so far, is incomplete. For more accurate test scheduling result, more details are needed.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Cambria" panose="02040503050406030204" pitchFamily="18" charset="0"/>
              </a:rPr>
              <a:t>Some faults are only detectable at certain voltage.</a:t>
            </a:r>
          </a:p>
          <a:p>
            <a:pPr marL="0" indent="0">
              <a:buNone/>
            </a:pPr>
            <a:endParaRPr lang="en-US" sz="2800" b="1" dirty="0"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</a:rPr>
              <a:pPr algn="ctr"/>
              <a:t>26</a:t>
            </a:fld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304800"/>
            <a:ext cx="8229599" cy="951884"/>
            <a:chOff x="0" y="68877"/>
            <a:chExt cx="8229599" cy="951884"/>
          </a:xfrm>
        </p:grpSpPr>
        <p:sp>
          <p:nvSpPr>
            <p:cNvPr id="8" name="Rounded Rectangle 7"/>
            <p:cNvSpPr/>
            <p:nvPr/>
          </p:nvSpPr>
          <p:spPr>
            <a:xfrm>
              <a:off x="0" y="68877"/>
              <a:ext cx="8229599" cy="951884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6467" y="115344"/>
              <a:ext cx="8136665" cy="858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latin typeface="Cambria" pitchFamily="18" charset="0"/>
                </a:rPr>
                <a:t>Limitation </a:t>
              </a:r>
              <a:endParaRPr lang="en-US" sz="3600" b="1" kern="1200" dirty="0">
                <a:latin typeface="Cambria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81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30905706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sz="2000" dirty="0"/>
              <a:t>Some schedules may require individual tests to be executed</a:t>
            </a:r>
            <a:br>
              <a:rPr lang="en-US" altLang="zh-CN" sz="2000" dirty="0"/>
            </a:br>
            <a:r>
              <a:rPr lang="en-US" altLang="zh-CN" sz="2000" dirty="0"/>
              <a:t>at one or more specific voltage/frequency values. The reason</a:t>
            </a:r>
            <a:br>
              <a:rPr lang="en-US" altLang="zh-CN" sz="2000" dirty="0"/>
            </a:br>
            <a:r>
              <a:rPr lang="en-US" altLang="zh-CN" sz="2000" dirty="0"/>
              <a:t>for this is that some faults are voltage/frequency dependent and</a:t>
            </a:r>
            <a:br>
              <a:rPr lang="en-US" altLang="zh-CN" sz="2000" dirty="0"/>
            </a:br>
            <a:r>
              <a:rPr lang="en-US" altLang="zh-CN" sz="2000" dirty="0"/>
              <a:t>can only be detected at such voltage/frequency values</a:t>
            </a:r>
            <a:r>
              <a:rPr lang="en-US" altLang="zh-CN" sz="2000" dirty="0" smtClean="0"/>
              <a:t>. Constraint below can be forced to solve this problem: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/>
              <a:t>     </a:t>
            </a:r>
            <a:r>
              <a:rPr lang="en-US" altLang="zh-CN" sz="2000" dirty="0"/>
              <a:t> </a:t>
            </a:r>
            <a:r>
              <a:rPr lang="en-US" altLang="zh-CN" sz="2000" i="1" dirty="0" smtClean="0"/>
              <a:t>∀pin </a:t>
            </a:r>
            <a:r>
              <a:rPr lang="en-US" altLang="zh-CN" sz="2000" i="1" dirty="0"/>
              <a:t>∈</a:t>
            </a:r>
            <a:r>
              <a:rPr lang="en-US" altLang="zh-CN" sz="2000" i="1" dirty="0" smtClean="0"/>
              <a:t>C  Assign</a:t>
            </a:r>
            <a:r>
              <a:rPr lang="en-US" altLang="zh-CN" sz="2000" dirty="0" smtClean="0"/>
              <a:t>(</a:t>
            </a:r>
            <a:r>
              <a:rPr lang="en-US" altLang="zh-CN" sz="2000" i="1" dirty="0" smtClean="0"/>
              <a:t>t</a:t>
            </a:r>
            <a:r>
              <a:rPr lang="en-US" altLang="zh-CN" sz="2000" i="1" dirty="0"/>
              <a:t>, n, </a:t>
            </a:r>
            <a:r>
              <a:rPr lang="en-US" altLang="zh-CN" sz="2000" i="1" dirty="0" smtClean="0"/>
              <a:t>pin</a:t>
            </a:r>
            <a:r>
              <a:rPr lang="en-US" altLang="zh-CN" sz="2000" dirty="0" smtClean="0"/>
              <a:t>) </a:t>
            </a:r>
            <a:r>
              <a:rPr lang="en-US" altLang="zh-CN" sz="2000" dirty="0"/>
              <a:t>= 1 for the required </a:t>
            </a:r>
            <a:r>
              <a:rPr lang="en-US" altLang="zh-CN" sz="2000" i="1" dirty="0"/>
              <a:t>t </a:t>
            </a:r>
            <a:r>
              <a:rPr lang="en-US" altLang="zh-CN" sz="2000" dirty="0"/>
              <a:t>and </a:t>
            </a:r>
            <a:r>
              <a:rPr lang="en-US" altLang="zh-CN" sz="2000" i="1" dirty="0"/>
              <a:t>n</a:t>
            </a:r>
            <a:r>
              <a:rPr lang="en-US" altLang="zh-CN" sz="20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000" dirty="0"/>
              <a:t/>
            </a:r>
            <a:br>
              <a:rPr lang="en-US" altLang="zh-CN" sz="2000" dirty="0"/>
            </a:br>
            <a:endParaRPr lang="en-US" sz="2000" dirty="0" smtClean="0"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27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74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17307421"/>
              </p:ext>
            </p:extLst>
          </p:nvPr>
        </p:nvGraphicFramePr>
        <p:xfrm>
          <a:off x="457200" y="247342"/>
          <a:ext cx="8229600" cy="971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TAM rescheduling could achieve maximally up to 61% reduction in TAT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DVFS and TAM rescheduling combined could result to TAT reduction range from 50.9% to 69.1%.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Session-based scheduling requires a lot more time to schedule than session-less scheduling, and we could also end up with the conclusion that session-less is no worse than session-based in terms of TAT result.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sz="2000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</a:rPr>
              <a:pPr algn="ctr"/>
              <a:t>28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13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48963161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lvl="0"/>
            <a:r>
              <a:rPr lang="en-US" altLang="zh-CN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[1]S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. K.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Millican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 and K. K.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Saluja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, “Formulating Optimal Test Scheduling Problem with </a:t>
            </a:r>
            <a:r>
              <a:rPr lang="en-US" altLang="zh-CN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Dynamic 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Voltage and Frequency Scaling,” in 22nd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AsianTest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 Symposium (ATS), pp. 165–170, IEEE, Nov. 2013.</a:t>
            </a:r>
            <a:endParaRPr lang="zh-CN" altLang="zh-CN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0"/>
            <a:r>
              <a:rPr lang="en-US" altLang="zh-CN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[2]S.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Millican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 and K. K.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Saluja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 "Optimal Test Scheduling of Stacked Circuits Under Various Hardware and Power Constraints," International Conference on VLSI Design , January 2015.</a:t>
            </a:r>
            <a:endParaRPr lang="zh-CN" altLang="zh-CN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altLang="zh-CN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[3]V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Iyengar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, K.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Chakrabarty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, and E. J.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Marinissen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, “Test access mechanism optimization, test scheduling, and tester data volume reduction for system-on-chip,”,2011</a:t>
            </a:r>
            <a:endParaRPr lang="zh-CN" altLang="zh-CN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altLang="zh-CN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[4]V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Sheshardi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, V. D. Agrawal, and P. Agrawal, “Optimal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PowerConstrained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SoC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 Test Schedules With Customizable Clock Rates,” in IEEE International SOC Conference (SOCC), (San Jose, CA), pp. 271–276, Oct. 2012.</a:t>
            </a:r>
            <a:endParaRPr lang="zh-CN" altLang="zh-CN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altLang="zh-CN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[5]S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. K.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Millican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 and K. K.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Saluja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, “Formulating Optimal Test Scheduling Problem with Dynamic Voltage and Frequency Scaling,” in 22nd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AsianTest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 Symposium (ATS), pp. 165–170, IEEE, Nov. 2013.</a:t>
            </a:r>
            <a:endParaRPr lang="zh-CN" altLang="zh-CN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altLang="zh-CN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[6] 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Sheshardi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, V. D. Agrawal, and P. Agrawal, “Optimum Test Schedule for </a:t>
            </a:r>
            <a:r>
              <a:rPr lang="en-US" altLang="zh-CN" sz="1600" dirty="0" err="1">
                <a:solidFill>
                  <a:srgbClr val="002060"/>
                </a:solidFill>
                <a:latin typeface="Cambria" panose="02040503050406030204" pitchFamily="18" charset="0"/>
              </a:rPr>
              <a:t>SoC</a:t>
            </a: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 with Specified Clock Frequencies and Supply Voltages,” in 26th International Conference on VLSI Design and International Conference</a:t>
            </a:r>
            <a:b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r>
              <a:rPr lang="en-US" altLang="zh-CN" sz="1600" dirty="0">
                <a:solidFill>
                  <a:srgbClr val="002060"/>
                </a:solidFill>
                <a:latin typeface="Cambria" panose="02040503050406030204" pitchFamily="18" charset="0"/>
              </a:rPr>
              <a:t>on Embedded Systems, (Pune, India), pp. 267 – 272, Jan. 2013</a:t>
            </a:r>
            <a:r>
              <a:rPr lang="en-US" altLang="zh-CN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</a:p>
          <a:p>
            <a:endParaRPr lang="zh-CN" altLang="zh-CN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•"/>
            </a:pPr>
            <a:endParaRPr lang="en-US" sz="1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29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0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78563582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393175"/>
            <a:ext cx="2133600" cy="32830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3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2816" y="1560551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err="1" smtClean="0">
                <a:solidFill>
                  <a:srgbClr val="002060"/>
                </a:solidFill>
                <a:latin typeface="Cambria" pitchFamily="18" charset="0"/>
              </a:rPr>
              <a:t>Whst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is System On Chip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   </a:t>
            </a: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-More of a System not a Chip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-</a:t>
            </a: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Large and Complex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    ~5-10 Million Gates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    ~1-64 MB memory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-Many complex subsystems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     • Processor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     • Graphics/communications/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     • Memory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     • Interface logic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     • Analog</a:t>
            </a: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10" name="Picture 9" descr="http://www.xbitlabs.com/images/news/2008-06/nvda_tegra_chip_schem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816" y="1752600"/>
            <a:ext cx="3974521" cy="3886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5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30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85934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[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7]  V. </a:t>
            </a:r>
            <a:r>
              <a:rPr lang="en-US" altLang="zh-CN" dirty="0" err="1">
                <a:solidFill>
                  <a:srgbClr val="002060"/>
                </a:solidFill>
                <a:latin typeface="Cambria" panose="02040503050406030204" pitchFamily="18" charset="0"/>
              </a:rPr>
              <a:t>Iyengar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, K. </a:t>
            </a:r>
            <a:r>
              <a:rPr lang="en-US" altLang="zh-CN" dirty="0" err="1">
                <a:solidFill>
                  <a:srgbClr val="002060"/>
                </a:solidFill>
                <a:latin typeface="Cambria" panose="02040503050406030204" pitchFamily="18" charset="0"/>
              </a:rPr>
              <a:t>Chakrabarty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, and E. J. </a:t>
            </a:r>
            <a:r>
              <a:rPr lang="en-US" altLang="zh-CN" dirty="0" err="1">
                <a:solidFill>
                  <a:srgbClr val="002060"/>
                </a:solidFill>
                <a:latin typeface="Cambria" panose="02040503050406030204" pitchFamily="18" charset="0"/>
              </a:rPr>
              <a:t>Marinissen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, “Test access mechanism optimization, test scheduling, and tester data volume reduction for system-on-chip,” IEEE Transactions on Computers, vol. 52, pp. 1619– 1631, Dec. 2003.</a:t>
            </a:r>
            <a:endParaRPr lang="zh-CN" altLang="zh-CN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altLang="zh-CN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[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8</a:t>
            </a:r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] </a:t>
            </a:r>
            <a:r>
              <a:rPr lang="en-US" altLang="zh-CN" dirty="0" err="1">
                <a:solidFill>
                  <a:srgbClr val="002060"/>
                </a:solidFill>
                <a:latin typeface="Cambria" panose="02040503050406030204" pitchFamily="18" charset="0"/>
              </a:rPr>
              <a:t>Sheshardi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, V. D. Agrawal, and P. Agrawal, “power aware </a:t>
            </a:r>
            <a:r>
              <a:rPr lang="en-US" altLang="zh-CN" dirty="0" err="1">
                <a:solidFill>
                  <a:srgbClr val="002060"/>
                </a:solidFill>
                <a:latin typeface="Cambria" panose="02040503050406030204" pitchFamily="18" charset="0"/>
              </a:rPr>
              <a:t>SoC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 test optimization through dynamic voltage and frequency scaling,” in 21st International conference on VLSI-</a:t>
            </a:r>
            <a:r>
              <a:rPr lang="en-US" altLang="zh-CN" dirty="0" err="1">
                <a:solidFill>
                  <a:srgbClr val="002060"/>
                </a:solidFill>
                <a:latin typeface="Cambria" panose="02040503050406030204" pitchFamily="18" charset="0"/>
              </a:rPr>
              <a:t>SoC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, 102-107, </a:t>
            </a:r>
            <a:r>
              <a:rPr lang="en-US" altLang="zh-CN" dirty="0" err="1">
                <a:solidFill>
                  <a:srgbClr val="002060"/>
                </a:solidFill>
                <a:latin typeface="Cambria" panose="02040503050406030204" pitchFamily="18" charset="0"/>
              </a:rPr>
              <a:t>oct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, </a:t>
            </a:r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2013</a:t>
            </a:r>
          </a:p>
          <a:p>
            <a:endParaRPr lang="en-US" altLang="zh-CN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[9]ITC’02 </a:t>
            </a:r>
            <a:r>
              <a:rPr lang="en-US" altLang="zh-CN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SoC</a:t>
            </a:r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 Testing Benchmark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, 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  <a:hlinkClick r:id="rId2"/>
              </a:rPr>
              <a:t>url:http://itc02socbenchm.pratt.duke.edu</a:t>
            </a:r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  <a:hlinkClick r:id="rId2"/>
              </a:rPr>
              <a:t>/</a:t>
            </a:r>
            <a:endParaRPr lang="en-US" altLang="zh-CN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altLang="zh-CN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[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10] </a:t>
            </a:r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3DIC </a:t>
            </a:r>
            <a:r>
              <a:rPr lang="en-US" altLang="zh-CN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SoC</a:t>
            </a:r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 Test Benchmark  </a:t>
            </a:r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  <a:hlinkClick r:id="rId3"/>
              </a:rPr>
              <a:t>url:http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  <a:hlinkClick r:id="rId3"/>
              </a:rPr>
              <a:t>://3dsocbench.ece.wisc.edu</a:t>
            </a:r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  <a:hlinkClick r:id="rId3"/>
              </a:rPr>
              <a:t>/</a:t>
            </a:r>
            <a:r>
              <a:rPr lang="en-US" altLang="zh-CN" dirty="0" smtClean="0">
                <a:solidFill>
                  <a:srgbClr val="002060"/>
                </a:solidFill>
                <a:latin typeface="Cambria" panose="02040503050406030204" pitchFamily="18" charset="0"/>
              </a:rPr>
              <a:t> (based </a:t>
            </a:r>
            <a:r>
              <a:rPr lang="en-US" altLang="zh-CN" dirty="0">
                <a:solidFill>
                  <a:srgbClr val="002060"/>
                </a:solidFill>
                <a:latin typeface="Cambria" panose="02040503050406030204" pitchFamily="18" charset="0"/>
              </a:rPr>
              <a:t>on ITC’02) </a:t>
            </a:r>
            <a:endParaRPr lang="zh-CN" altLang="zh-CN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3672" y="304800"/>
            <a:ext cx="8229600" cy="936000"/>
            <a:chOff x="0" y="8562"/>
            <a:chExt cx="8229600" cy="936000"/>
          </a:xfrm>
        </p:grpSpPr>
        <p:sp>
          <p:nvSpPr>
            <p:cNvPr id="8" name="Rounded Rectangle 7"/>
            <p:cNvSpPr/>
            <p:nvPr/>
          </p:nvSpPr>
          <p:spPr>
            <a:xfrm>
              <a:off x="0" y="8562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45692" y="54254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latin typeface="Cambria" pitchFamily="18" charset="0"/>
                </a:rPr>
                <a:t>References</a:t>
              </a:r>
              <a:endParaRPr lang="en-US" sz="3600" b="1" kern="1200" dirty="0">
                <a:latin typeface="Cambria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5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31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0576" y="1718771"/>
            <a:ext cx="5669280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Questions?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681772"/>
            <a:ext cx="5257800" cy="1015663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 YOU</a:t>
            </a:r>
            <a:endParaRPr lang="zh-CN" alt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66" y="2693779"/>
            <a:ext cx="3314700" cy="26991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63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01225224"/>
              </p:ext>
            </p:extLst>
          </p:nvPr>
        </p:nvGraphicFramePr>
        <p:xfrm>
          <a:off x="457200" y="274638"/>
          <a:ext cx="8229600" cy="94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4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5455882"/>
            <a:ext cx="723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1400" baseline="-25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457200" y="13716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ambria" pitchFamily="18" charset="0"/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002060"/>
                </a:solidFill>
                <a:latin typeface="Cambria" pitchFamily="18" charset="0"/>
              </a:rPr>
              <a:t>-Reduced </a:t>
            </a:r>
            <a:r>
              <a:rPr lang="en-US" sz="1800" dirty="0" smtClean="0">
                <a:solidFill>
                  <a:srgbClr val="002060"/>
                </a:solidFill>
                <a:latin typeface="Cambria" pitchFamily="18" charset="0"/>
              </a:rPr>
              <a:t>Space, higher device integration</a:t>
            </a:r>
            <a:endParaRPr lang="en-US" sz="1800" dirty="0">
              <a:solidFill>
                <a:srgbClr val="002060"/>
              </a:solidFill>
              <a:latin typeface="Cambria" pitchFamily="18" charset="0"/>
            </a:endParaRPr>
          </a:p>
          <a:p>
            <a:pPr marL="457200" lvl="1" indent="0">
              <a:buNone/>
            </a:pPr>
            <a:r>
              <a:rPr lang="en-US" altLang="zh-CN" sz="1800" dirty="0" smtClean="0">
                <a:solidFill>
                  <a:srgbClr val="002060"/>
                </a:solidFill>
                <a:latin typeface="Cambria" pitchFamily="18" charset="0"/>
              </a:rPr>
              <a:t>-High performance</a:t>
            </a:r>
          </a:p>
          <a:p>
            <a:pPr marL="457200" lvl="1" indent="0">
              <a:buNone/>
            </a:pPr>
            <a:r>
              <a:rPr lang="en-US" altLang="zh-CN" sz="1800" dirty="0" smtClean="0">
                <a:solidFill>
                  <a:srgbClr val="002060"/>
                </a:solidFill>
                <a:latin typeface="Cambria" pitchFamily="18" charset="0"/>
              </a:rPr>
              <a:t>-Low power</a:t>
            </a:r>
          </a:p>
          <a:p>
            <a:pPr marL="457200" lvl="1" indent="0">
              <a:buNone/>
            </a:pPr>
            <a:endParaRPr lang="en-US" altLang="zh-CN" sz="18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457200" lvl="1" indent="0">
              <a:buNone/>
            </a:pPr>
            <a:r>
              <a:rPr lang="en-US" altLang="zh-CN" sz="1800" dirty="0" smtClean="0">
                <a:solidFill>
                  <a:srgbClr val="002060"/>
                </a:solidFill>
                <a:latin typeface="Cambria" pitchFamily="18" charset="0"/>
              </a:rPr>
              <a:t>-Hard to Design</a:t>
            </a:r>
          </a:p>
          <a:p>
            <a:pPr marL="457200" lvl="1" indent="0">
              <a:buNone/>
            </a:pPr>
            <a:r>
              <a:rPr lang="en-US" altLang="zh-CN" sz="1800" dirty="0" smtClean="0">
                <a:solidFill>
                  <a:srgbClr val="002060"/>
                </a:solidFill>
                <a:latin typeface="Cambria" pitchFamily="18" charset="0"/>
              </a:rPr>
              <a:t>-Lack of flexibility</a:t>
            </a:r>
          </a:p>
          <a:p>
            <a:pPr marL="457200" lvl="1" indent="0">
              <a:buNone/>
            </a:pPr>
            <a:r>
              <a:rPr lang="en-US" altLang="zh-CN" sz="1800" dirty="0" smtClean="0">
                <a:solidFill>
                  <a:srgbClr val="002060"/>
                </a:solidFill>
                <a:latin typeface="Cambria" pitchFamily="18" charset="0"/>
              </a:rPr>
              <a:t>-component testing needs access mechanism.</a:t>
            </a:r>
          </a:p>
          <a:p>
            <a:pPr marL="457200" lvl="1" indent="0">
              <a:buNone/>
            </a:pPr>
            <a:r>
              <a:rPr lang="en-US" altLang="zh-CN" sz="1800" dirty="0" smtClean="0">
                <a:solidFill>
                  <a:srgbClr val="002060"/>
                </a:solidFill>
                <a:latin typeface="Cambria" pitchFamily="18" charset="0"/>
              </a:rPr>
              <a:t>-lower yields </a:t>
            </a:r>
            <a:endParaRPr lang="en-US" altLang="zh-CN" sz="1800" dirty="0">
              <a:solidFill>
                <a:srgbClr val="002060"/>
              </a:solidFill>
              <a:latin typeface="Cambria" pitchFamily="18" charset="0"/>
            </a:endParaRPr>
          </a:p>
          <a:p>
            <a:pPr marL="457200" lvl="1" indent="0">
              <a:buNone/>
            </a:pPr>
            <a:endParaRPr lang="en-US" altLang="zh-CN" sz="28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1416" y="1600200"/>
            <a:ext cx="5129784" cy="45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Advantages:</a:t>
            </a:r>
            <a:endParaRPr lang="en-US" altLang="zh-CN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1416" y="3530404"/>
            <a:ext cx="51297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Disadvantages:</a:t>
            </a:r>
            <a:endParaRPr lang="en-US" altLang="zh-CN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4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fld id="{0643083D-6E58-43E8-AB17-D4A0FE57C16F}" type="slidenum">
              <a:rPr lang="en-US" smtClean="0">
                <a:solidFill>
                  <a:srgbClr val="002060"/>
                </a:solidFill>
                <a:latin typeface="Cambria" pitchFamily="18" charset="0"/>
              </a:rPr>
              <a:pPr algn="ctr"/>
              <a:t>5</a:t>
            </a:fld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799" y="1219199"/>
            <a:ext cx="128762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28600" y="38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" name="Rectangle 22"/>
          <p:cNvSpPr/>
          <p:nvPr/>
        </p:nvSpPr>
        <p:spPr>
          <a:xfrm>
            <a:off x="952499" y="4352399"/>
            <a:ext cx="769620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Testing of </a:t>
            </a:r>
            <a:r>
              <a:rPr lang="en-US" altLang="zh-CN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endParaRPr lang="en-US" altLang="zh-CN" dirty="0">
              <a:solidFill>
                <a:srgbClr val="002060"/>
              </a:solidFill>
              <a:latin typeface="Cambria" pitchFamily="18" charset="0"/>
            </a:endParaRPr>
          </a:p>
          <a:p>
            <a:pPr lvl="1"/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Source </a:t>
            </a: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– to apply test stimuli</a:t>
            </a:r>
          </a:p>
          <a:p>
            <a:pPr lvl="1"/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Sink – to capture test results</a:t>
            </a:r>
          </a:p>
          <a:p>
            <a:pPr lvl="1"/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TAM – test access mechanism to transport test &amp; its results</a:t>
            </a:r>
          </a:p>
          <a:p>
            <a:pPr lvl="1"/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Wrapper – Interface between TAM and the embedded core</a:t>
            </a:r>
          </a:p>
          <a:p>
            <a:pPr lvl="1"/>
            <a:endParaRPr lang="zh-CN" alt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780" y="1676400"/>
            <a:ext cx="6134100" cy="260964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419100" y="302481"/>
            <a:ext cx="8234838" cy="936000"/>
            <a:chOff x="-38100" y="-2658519"/>
            <a:chExt cx="8234838" cy="936000"/>
          </a:xfrm>
        </p:grpSpPr>
        <p:sp>
          <p:nvSpPr>
            <p:cNvPr id="29" name="Rounded Rectangle 28"/>
            <p:cNvSpPr/>
            <p:nvPr/>
          </p:nvSpPr>
          <p:spPr>
            <a:xfrm>
              <a:off x="-38100" y="-2658519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58522" y="-2620630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smtClean="0">
                  <a:solidFill>
                    <a:schemeClr val="bg1"/>
                  </a:solidFill>
                  <a:latin typeface="Cambria" pitchFamily="18" charset="0"/>
                </a:rPr>
                <a:t>IEEE </a:t>
              </a:r>
              <a:r>
                <a:rPr lang="en-US" sz="3600" b="1" kern="1200" smtClean="0">
                  <a:solidFill>
                    <a:schemeClr val="bg1"/>
                  </a:solidFill>
                  <a:latin typeface="Cambria" pitchFamily="18" charset="0"/>
                </a:rPr>
                <a:t>1500 </a:t>
              </a: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Overview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8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412" y="1371600"/>
            <a:ext cx="5153388" cy="25146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8" name="Rounded Rectangle 7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TAM Architecture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838200" y="4038600"/>
            <a:ext cx="8460133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In this figure, Total </a:t>
            </a: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TAM width of 7 is partitioned among three test 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buses.</a:t>
            </a:r>
            <a:endParaRPr lang="en-US" altLang="zh-CN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TAM are modeled as TAM buses in this work.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The number of TAM correspond to the number of scan chains of each core, double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     the TAM wires reduce the test time of the core to half.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zh-CN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endParaRPr lang="zh-CN" altLang="en-US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zh-CN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/>
            <a:endParaRPr lang="zh-CN" alt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507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667000" y="6245225"/>
            <a:ext cx="2133600" cy="476250"/>
          </a:xfrm>
        </p:spPr>
        <p:txBody>
          <a:bodyPr/>
          <a:lstStyle/>
          <a:p>
            <a:r>
              <a:rPr lang="en-US" dirty="0"/>
              <a:t>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800"/>
            <a:ext cx="6596062" cy="4572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8" name="Rounded Rectangle 7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>
                  <a:solidFill>
                    <a:schemeClr val="bg1"/>
                  </a:solidFill>
                  <a:latin typeface="Cambria" pitchFamily="18" charset="0"/>
                </a:rPr>
                <a:t>Rectangle Bin Packing Problem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7" name="Rounded Rectangle 6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Hardware Constraint of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SoC</a:t>
              </a: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 Testing</a:t>
              </a:r>
              <a:endParaRPr lang="en-US" sz="3600" b="1" kern="12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74317" y="1447800"/>
            <a:ext cx="7983883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Hardware compatibility between cores of each </a:t>
            </a:r>
            <a:r>
              <a:rPr lang="en-US" altLang="zh-CN" dirty="0" err="1" smtClean="0">
                <a:solidFill>
                  <a:srgbClr val="002060"/>
                </a:solidFill>
                <a:latin typeface="Cambria" pitchFamily="18" charset="0"/>
              </a:rPr>
              <a:t>SoC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is given by benchmark[10], </a:t>
            </a:r>
            <a:r>
              <a:rPr lang="en-US" altLang="zh-CN" dirty="0" err="1" smtClean="0">
                <a:solidFill>
                  <a:srgbClr val="002060"/>
                </a:solidFill>
                <a:latin typeface="Cambria" pitchFamily="18" charset="0"/>
              </a:rPr>
              <a:t>eg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. {1,2,4} means module1, module2 and module 4 are compatible.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Cores on different Voltage Island are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   independent </a:t>
            </a: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with each others, which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  Means they could operate 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at </a:t>
            </a: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different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    Voltages at the same 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time.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Cores that share the same voltage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   island need to operate in the same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    voltage and frequency pair if they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    are to be scheduled concurrently.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zh-CN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713" y="2667000"/>
            <a:ext cx="4181475" cy="319127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259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7650178" cy="3505200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428625" y="152400"/>
            <a:ext cx="8229600" cy="936000"/>
            <a:chOff x="-32004" y="-3263101"/>
            <a:chExt cx="8229600" cy="936000"/>
          </a:xfrm>
        </p:grpSpPr>
        <p:sp>
          <p:nvSpPr>
            <p:cNvPr id="39" name="Rounded Rectangle 38"/>
            <p:cNvSpPr/>
            <p:nvPr/>
          </p:nvSpPr>
          <p:spPr>
            <a:xfrm>
              <a:off x="-32004" y="-3263101"/>
              <a:ext cx="8229600" cy="9360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13688" y="-3217409"/>
              <a:ext cx="8138216" cy="844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solidFill>
                    <a:schemeClr val="bg1"/>
                  </a:solidFill>
                  <a:latin typeface="Cambria" pitchFamily="18" charset="0"/>
                </a:rPr>
                <a:t>Session-based and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Cambria" pitchFamily="18" charset="0"/>
                </a:rPr>
                <a:t>Sessionless</a:t>
              </a:r>
              <a:endParaRPr lang="en-US" sz="3600" b="1" dirty="0" smtClean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533400" y="6356392"/>
            <a:ext cx="8611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Apr </a:t>
            </a:r>
            <a:r>
              <a:rPr lang="en-US" sz="1050" dirty="0">
                <a:solidFill>
                  <a:srgbClr val="002060"/>
                </a:solidFill>
                <a:latin typeface="Cambria" pitchFamily="18" charset="0"/>
              </a:rPr>
              <a:t>9</a:t>
            </a:r>
            <a:r>
              <a:rPr lang="en-US" sz="1050" dirty="0" smtClean="0">
                <a:solidFill>
                  <a:srgbClr val="002060"/>
                </a:solidFill>
                <a:latin typeface="Cambria" pitchFamily="18" charset="0"/>
              </a:rPr>
              <a:t>, 2015</a:t>
            </a:r>
            <a:endParaRPr lang="en-US" sz="105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505200" y="6245225"/>
            <a:ext cx="2133600" cy="4762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5638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How does the effect of these two differs in the benchmark?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092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9078</TotalTime>
  <Words>1095</Words>
  <Application>Microsoft Office PowerPoint</Application>
  <PresentationFormat>On-screen Show (4:3)</PresentationFormat>
  <Paragraphs>225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</vt:lpstr>
      <vt:lpstr>CMR10</vt:lpstr>
      <vt:lpstr>Times New Roman</vt:lpstr>
      <vt:lpstr>Wingdings</vt:lpstr>
      <vt:lpstr>Default Design</vt:lpstr>
      <vt:lpstr>Equation</vt:lpstr>
      <vt:lpstr>SoC TAM Design to Minimize Test Application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Aileen Broaddus</dc:creator>
  <cp:lastModifiedBy>agrawvd</cp:lastModifiedBy>
  <cp:revision>281</cp:revision>
  <dcterms:created xsi:type="dcterms:W3CDTF">2007-03-16T13:06:47Z</dcterms:created>
  <dcterms:modified xsi:type="dcterms:W3CDTF">2015-04-12T03:48:47Z</dcterms:modified>
</cp:coreProperties>
</file>